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2" r:id="rId6"/>
    <p:sldId id="281" r:id="rId7"/>
    <p:sldId id="282" r:id="rId8"/>
    <p:sldId id="300" r:id="rId9"/>
    <p:sldId id="283" r:id="rId10"/>
    <p:sldId id="284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85" r:id="rId20"/>
    <p:sldId id="261" r:id="rId21"/>
    <p:sldId id="263" r:id="rId22"/>
    <p:sldId id="264" r:id="rId23"/>
    <p:sldId id="266" r:id="rId24"/>
    <p:sldId id="267" r:id="rId25"/>
    <p:sldId id="268" r:id="rId26"/>
    <p:sldId id="269" r:id="rId27"/>
    <p:sldId id="270" r:id="rId28"/>
    <p:sldId id="309" r:id="rId29"/>
    <p:sldId id="272" r:id="rId30"/>
    <p:sldId id="274" r:id="rId31"/>
    <p:sldId id="273" r:id="rId32"/>
    <p:sldId id="277" r:id="rId33"/>
    <p:sldId id="278" r:id="rId34"/>
    <p:sldId id="310" r:id="rId35"/>
    <p:sldId id="311" r:id="rId36"/>
    <p:sldId id="279" r:id="rId37"/>
    <p:sldId id="280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12313A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5F788-C5D5-418C-BC52-93BABF993BC3}" v="17003" dt="2018-09-06T01:57:45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8" autoAdjust="0"/>
    <p:restoredTop sz="29650" autoAdjust="0"/>
  </p:normalViewPr>
  <p:slideViewPr>
    <p:cSldViewPr>
      <p:cViewPr varScale="1">
        <p:scale>
          <a:sx n="21" d="100"/>
          <a:sy n="21" d="100"/>
        </p:scale>
        <p:origin x="213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8BD75-746C-4001-AE18-258D6C8E05FD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49B37-A281-41E7-946F-E869582B85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9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139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 Escribas</a:t>
            </a: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escribas ficaram conhecidos nas páginas do Novo Testamento como doutores da Lei (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13.52) por serem profundos conhecedores das Escrituras (Ed 7.12). Eles não podem ser estritamente definidos como uma seita, mas sim, membros de uma espécie de “academia” dos tempos bíblicos; por isso, se sentiam no direito de interpretar a Lei para o povo judeu (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23.1-7).</a:t>
            </a: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que a influência dos escribas pode ser considerada prejudicial ao evangelho?</a:t>
            </a:r>
          </a:p>
          <a:p>
            <a:pPr fontAlgn="base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Monopolizavam a interpretação da palavra de Deus (Mc 12.28-34)</a:t>
            </a:r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Eram tão audaciosos que chegavam a afirmar que os seus mandamentos excediam em dignidade os mandamentos de Deus. Diziam eles: “As palavras dos escribas são mais amáveis que as da Lei; entre as palavras da Lei, existem as importantes e as banais; as dos escribas, todas são importantes” (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Luis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Claude 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Fillion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Enciclopédia da Vida de Jesus, 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p.99).</a:t>
            </a:r>
          </a:p>
          <a:p>
            <a:pPr fontAlgn="base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 Determinavam as regras para liturgia do culto (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23.13</a:t>
            </a:r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ocuparem uma posição de destaque, os escribas decidiam quem deveria participar das reuniões.</a:t>
            </a:r>
          </a:p>
          <a:p>
            <a:pPr fontAlgn="base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Negligenciavam o mandamento de Deus e guardavam suas próprias tradições (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23.2-3)</a:t>
            </a:r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“Não tinham escrúpulos em equiparar seus ensinamentos e preceitos humanos (Mc 7.7) aos mandamentos do próprio Deus”</a:t>
            </a:r>
          </a:p>
          <a:p>
            <a:pPr fontAlgn="base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Aplicação</a:t>
            </a:r>
            <a:b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escribas difamavam Jesus publicamente e jogavam o povo contra Ele, acusando-O de expulsar demônios pelo maioral dos demônios (Mc 3.20-22).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154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II. Fariseus</a:t>
            </a:r>
          </a:p>
          <a:p>
            <a:pPr fontAlgn="base"/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“Fariseu” deriva de um vocábulo hebraico que significa “separado”. Denomina um grupo de judeus extremamente apegados à Torá, o livro sagrado dos judeus ( 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3.1; 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22.34-40). </a:t>
            </a:r>
          </a:p>
          <a:p>
            <a:pPr fontAlgn="base"/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Formavam, entre o povo judeu, uma espécie de comunidade à parte (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22.15). Eram a elite do povo. Não se misturavam. Escribas e fariseus eram simpatizantes entre si. </a:t>
            </a:r>
          </a:p>
          <a:p>
            <a:pPr fontAlgn="base"/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 fortes indícios de que alguns escribas eram também fariseus.</a:t>
            </a:r>
          </a:p>
          <a:p>
            <a:pPr fontAlgn="base"/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Lucas nos dá uma ideia exata de como era o procedimento dos fariseus (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16.14-15; 18.9-14) e registrou que Jesus os considerava condutores cegos e falsos guias (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11.37-44). Jesus os reprovou por várias razões.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Insultavam Jesus repetidas vezes, pois não toleravam vê-Lo realizando milagres no sábado (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6.7;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12.1-8;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9.13-16).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Levantaram-se contra Jesus de comum acordo com os saduceus (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16.1 e 6). Por outro lado, eram bastante otimistas quanto a uma intervenção divina na redenção final da nação judaica.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Afastavam pessoas que a princípio haviam crido em Jesus. Com evidente ódio e calúnia, instigavam o povo contra Jesus.</a:t>
            </a: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Agiam com hipocrisia e ostentação. A piedade de muitos deles não passava de orgulho e fingimento (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23.1-12).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Aplicação</a:t>
            </a:r>
            <a:b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escribas e fariseus vivem ainda hoje e estão presentes em algumas de nossas reuniões. São os que aceitam a lei como uma carga e os que agem por interesse e por ostentação. Somos advertidos por Jesus a acautelar-nos do fermento dos fariseus (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16.6).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i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243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III. Sacerdotes</a:t>
            </a: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palavra “sacerdote”, em português, vem do latim 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sacer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significa “sagrado”, “separado”. </a:t>
            </a:r>
          </a:p>
          <a:p>
            <a:pPr fontAlgn="base"/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sacerdotes eram ministros religiosos, habilitados para participar e conduzir as cerimônias religiosas de culto. Estavam divididos em três categorias: os sumos sacerdotes, os sacerdotes e os levitas.</a:t>
            </a:r>
          </a:p>
          <a:p>
            <a:pPr fontAlgn="base"/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Vejamos a distribuição e função dessa classe religiosa. “Os sacerdotes haviam sido distribuídos por Davi em vinte e quatro classes (1Cr 24.1-19). Em Lucas 1.5, lemos que esta organização subsistia ainda na época de Jesus” (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Luis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Claude 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Fillion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Enciclopédia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Vida de Jesus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p.95).</a:t>
            </a:r>
          </a:p>
          <a:p>
            <a:pPr fontAlgn="base"/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evangelhos só mencionam dois sumos sacerdotes: Anás e 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Caifás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26.57 e 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18.13-14). Em geral, o sumo sacerdote era uma figura importante, religiosa, social e política (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21.23-27). “Esperava-se do sacerdote que servisse de mediador entre algum poder divino e os homens, e também que fosse capaz de pronunciar-se sobre questões éticas e legais, além de prever o futuro” (R. N. Champlin,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Enciclopédia de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Bíblia, Teologia e Filosofia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vol. 6, p.16).</a:t>
            </a:r>
          </a:p>
          <a:p>
            <a:pPr fontAlgn="base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Aplicação</a:t>
            </a:r>
            <a:b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sacerdotes, por serem membros do Sinédrio (Mc 14.53-56) e por serem influentes, não perdiam uma oportunidade para questionar a autoridade de Jesus.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555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IV. Saduceus</a:t>
            </a:r>
          </a:p>
          <a:p>
            <a:pPr fontAlgn="base"/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“Os saduceus compunham uma das mais importantes e influentes seitas judaicas, muitas vezes em oposição tanto política quanto teológica aos fariseus. </a:t>
            </a:r>
          </a:p>
          <a:p>
            <a:pPr fontAlgn="base"/>
            <a:endParaRPr lang="pt-BR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seita era amplamente constituída pelos elementos mais ricos da população. (…) Entre seus componentes se encontravam os sacerdotes mais poderosos, mercadores prósperos e a classe aristocrática da sociedade” – 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22.23 (R.N. Champlin,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Enciclopédia de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Bíblia, Teologia e Filosofia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vol. 6, p.30).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saduceus rejeitavam as interpretações dos escribas e fariseus sobre a lei mosaica e apegavam-se à sua interpretação literal (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22.23-33).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João Batista, percebendo os perigos que os saduceus representavam para a religião judaica, os tratava com certa rigidez (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3.7-10).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saduceus, no início, temeram Jesus, mas depois passaram o dia a odiá-Lo. Chegaram a fazer aliança com os inimigos antigos para eliminá-Lo.</a:t>
            </a:r>
          </a:p>
          <a:p>
            <a:pPr fontAlgn="base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Aplicação</a:t>
            </a:r>
            <a:b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saduceus perseguiram com violência a igreja nos seus primeiros anos de vida, conforme Lucas registra (At 4.1-4 e 5.27).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854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V. 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Herodianos</a:t>
            </a:r>
            <a:endParaRPr lang="pt-B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herodianos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formavam mais um partido político do que um grupo religioso. Eram assim chamados por serem partidários assalariados da dinastia de Herodes. Herodes, o </a:t>
            </a:r>
          </a:p>
          <a:p>
            <a:pPr fontAlgn="base"/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Grande, tentou romanizar a Palestina em sua época.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grupo formado pelos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herodianos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acreditava que era possível uma aliança política com os romanos.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herodianos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acreditavam que os melhores interesses do judaísmo estavam na cooperação com os romanos.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Devido às tendências greco-romanas e adesão a Herodes, os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herodianos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logo se somaram aos adversários do Salvador (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22.16; Mc 3.6).</a:t>
            </a:r>
          </a:p>
          <a:p>
            <a:pPr fontAlgn="base"/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Mesmo sendo caracterizados como uma associação ou grupo político e tendo a antipatia do povo, os 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herodianos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mantinham contato direto com os saduceus numa manobra política para eliminar Jesus (Mc 12.13-17).</a:t>
            </a:r>
          </a:p>
          <a:p>
            <a:pPr fontAlgn="base"/>
            <a:endParaRPr lang="pt-B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Aplicação</a:t>
            </a:r>
            <a:b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Deus quer que todos os líderes sejam servos, agindo com humildade e justiça para com os outros e reconhecendo o Senhor como Aquele que governa sobre todos (At 2.36).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045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VI. Samaritanos</a:t>
            </a: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judeus excomungavam os samaritanos, considerando-os escória da raça humana. As fortes objeções dos judeus eram: a insistência dos samaritanos em considerar o monte 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Gerizim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principal local de culto e a rejeição destes a Jerusalém como cidade sagrada ( 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4.20).</a:t>
            </a:r>
          </a:p>
          <a:p>
            <a:pPr fontAlgn="base"/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Havia, entretanto, pontos em comum na doutrina seguida por ambos, judeus e samaritanos: o Pentateuco, como a principal linha de doutrinas e práticas; a exigência absoluta da circuncisão; a manutenção do sábado sagrado; a esperança messiânica e o julgamento futuro dos homens bons e maus.</a:t>
            </a:r>
          </a:p>
          <a:p>
            <a:pPr fontAlgn="base"/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samaritanismo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diz Champlin, exaltava Moisés a tal ponto que eram comparados aos cristãos em seu louvor a Jesus, o Cristo. Ainda hoje há um pequeno grupo de samaritanos vivendo em 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Nablo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Jafa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subúrbios de 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Aviv. Embora poucos, eles ainda representam uma significativa seita religiosa.</a:t>
            </a:r>
          </a:p>
          <a:p>
            <a:pPr fontAlgn="base"/>
            <a:endParaRPr lang="pt-B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Aplicação</a:t>
            </a:r>
            <a:b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Apesar da forte rivalidade entre samaritanos e judeus (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4.9), Jesus não enfrentou acentuada resistência dos samaritanos; pelo contrário, teve boa aceitação de Sua mensagem redentora pelos samaritanos (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4.39-42; At 8.14-25).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169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VII. Zelotes</a:t>
            </a: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Zelote é uma palavra grega que significa “zeloso”. Os zelotes tinham um intenso zelo por Deus (At 21.20). Era um grupo religioso com marcado caráter militarista e revolucionário que se organizou opondo-se à ocupação romana de Israel. Também eram designados sicários (sanguinários), devido ao punhal que levavam escondido e com o qual atacavam os inimigos. Não hesitavam em usar a força, a violência e as intrigas para alcançar seu objetivo, que era libertar a nação de Israel do jugo estrangeiro.</a:t>
            </a: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Temos o registro bíblico de que antes de ter-se convertido e ter sido chamado ao discipulado cristão, um dos doze apóstolos de Jesus, Simão, o Zelote, havia pertencido a esse partido revolucionário, que se caracterizava pelo fanatismo religioso (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6.15 e At 1.13).</a:t>
            </a:r>
          </a:p>
          <a:p>
            <a:pPr fontAlgn="base"/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fato de Jesus ter convidado um membro desse grupo não significa que tinha intenção de promover uma revolta contra o império, mas sim de mostrar ao povo da época, bem como das gerações posteriores, que Sua mensagem era dirigida a todas as classes, fossem elas políticas, econômicas ou étnicas (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5.29-32; 6.17-19).</a:t>
            </a:r>
          </a:p>
          <a:p>
            <a:pPr fontAlgn="base"/>
            <a:endParaRPr lang="pt-B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Aplicação</a:t>
            </a:r>
            <a:b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Deus deseja que todos os homens, em todas as épocas, sejam salvos e cheguem ao pleno conhecimento da verdade (1Tm 2.4)</a:t>
            </a:r>
          </a:p>
          <a:p>
            <a:pPr fontAlgn="base"/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970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VIII. Publicanos</a:t>
            </a:r>
          </a:p>
          <a:p>
            <a:pPr fontAlgn="base"/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Costumava-se dizer: “Só os publicanos são ladrões”. Podemos afirmar sem medo de errar que na época de Jesus a profissão de publicano era a pior. Eles eram comparados aos pecadores da pior espécie. Quando um judeu exercia esse triste ofício, e, sobretudo, quando cobrava de seus irmãos o imposto destinado a Roma, era tratado com enorme desprezo.</a:t>
            </a:r>
          </a:p>
          <a:p>
            <a:pPr fontAlgn="base"/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 várias passagens dos evangelhos nas quais os publicanos são equiparados aos pecadores.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comia com os publicanos e pecadores, por isso os discípulos foram questionados pelos fariseus (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9.13).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foi acusado de ser um glutão e bebedor de vinho, além de amigo de publicanos e pecadores (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11.19).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deixava os escribas e fariseus irritados ao vê-Lo na companhia dos pecadores e publicanos (Mc 2.16).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escribas e fariseus inconformados, murmuravam contra os discípulos de Jesus, perguntando por que eles comiam e bebiam na companhia dos publicanos e pecadores (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5.30; 15.1-2).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os doze discípulos, havia um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ex-publicano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9.9).</a:t>
            </a:r>
          </a:p>
          <a:p>
            <a:pPr fontAlgn="base"/>
            <a:endParaRPr lang="pt-B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Aplicação</a:t>
            </a:r>
            <a:b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resposta para tais questionamentos pode estar na parábola do fariseu e do publicano (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18.9-14). E ainda nos próprias palavras de Jesus: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“Os sãos não precisam de médico, e sim os doentes. Não vim chamar justos, e sim pecadores ao arrependimento”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pt-B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5.31-32).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esquecer dos essênios.  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http://ultimato.com.br/sites/estudos-biblicos/assunto/igreja/grupos-religiosos-da-epoca-de-jesus/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526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576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                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51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234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982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Não podemos negligenciar o fato de que o próprio Jesus usou o Antigo Testamento para ensinar e expor o plano da salvação.,        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Então, como podemos negar ao fato de que pessoas diferentes, de anos diferentes  e de culturas distintas,  sem conhecerem profetizaram sobre Jesus, e essas profecias realmente aconteceram.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Isso é prova de </a:t>
            </a:r>
            <a:r>
              <a:rPr lang="pt-BR" b="0" dirty="0" err="1"/>
              <a:t>i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nerrância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bíblica e que se de fato isso é verdade, podemos ter certeza de que as profecias irão se cumprir </a:t>
            </a:r>
          </a:p>
          <a:p>
            <a:pPr marL="0" indent="0">
              <a:buFontTx/>
              <a:buNone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083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853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325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02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605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593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872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96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90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i="0" dirty="0"/>
              <a:t>    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3081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39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pt-BR" i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576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i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001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i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90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i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692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BR" i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242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Agora vamos conhecer um pouco dos grupos religiosos dessa época 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Isso se faz importante para quando estivermos lendo e Jesus estiver falando com alguém desse grupo possamos entender. </a:t>
            </a:r>
          </a:p>
          <a:p>
            <a:pPr fontAlgn="base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Não podemos esquecer que o objetivo do panorama é que possamos ler melhor as escrituras.   </a:t>
            </a:r>
            <a:endParaRPr lang="pt-BR" i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01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05/09/2018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151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05/09/2018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339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05/09/2018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044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05/09/2018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42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05/09/2018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941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05/09/2018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020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05/09/2018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821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05/09/2018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689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05/09/2018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972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05/09/2018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08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05/09/2018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29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/>
              <a:pPr/>
              <a:t>05/09/2018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218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Resultado de imagem para conheÃ§a o novo testamento">
            <a:extLst>
              <a:ext uri="{FF2B5EF4-FFF2-40B4-BE49-F238E27FC236}">
                <a16:creationId xmlns:a16="http://schemas.microsoft.com/office/drawing/2014/main" id="{D513845E-E9B0-41E9-BD39-2FDB98AFA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algn="l"/>
            <a:r>
              <a:rPr lang="pt-BR" b="1" dirty="0"/>
              <a:t>Intertestamentário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1A4FBDE-4CEF-4B71-A029-2A4971E62981}"/>
              </a:ext>
            </a:extLst>
          </p:cNvPr>
          <p:cNvSpPr/>
          <p:nvPr/>
        </p:nvSpPr>
        <p:spPr>
          <a:xfrm>
            <a:off x="518825" y="899592"/>
            <a:ext cx="440216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REVOLTA DOS MACABEUS 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07751CA-827A-448C-BAA1-0320C4AB7B1A}"/>
              </a:ext>
            </a:extLst>
          </p:cNvPr>
          <p:cNvCxnSpPr/>
          <p:nvPr/>
        </p:nvCxnSpPr>
        <p:spPr>
          <a:xfrm>
            <a:off x="457200" y="764704"/>
            <a:ext cx="5194920" cy="0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esultado de imagem para os macabeus">
            <a:extLst>
              <a:ext uri="{FF2B5EF4-FFF2-40B4-BE49-F238E27FC236}">
                <a16:creationId xmlns:a16="http://schemas.microsoft.com/office/drawing/2014/main" id="{134EDA3C-9860-49E7-B448-476AFFCC5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84623"/>
            <a:ext cx="6120680" cy="503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1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B4D8E6-F6F9-40D8-911D-D3ED5B91E3F7}"/>
              </a:ext>
            </a:extLst>
          </p:cNvPr>
          <p:cNvSpPr/>
          <p:nvPr/>
        </p:nvSpPr>
        <p:spPr>
          <a:xfrm>
            <a:off x="309487" y="0"/>
            <a:ext cx="8525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+mj-lt"/>
                <a:ea typeface="+mj-ea"/>
                <a:cs typeface="+mj-cs"/>
              </a:rPr>
              <a:t>Grupos religiosos da época de Jesus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D4D3EE3-00C1-48C8-8430-395F1B46C4AE}"/>
              </a:ext>
            </a:extLst>
          </p:cNvPr>
          <p:cNvSpPr txBox="1"/>
          <p:nvPr/>
        </p:nvSpPr>
        <p:spPr>
          <a:xfrm>
            <a:off x="0" y="5218113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Escribas, fariseus, sacerdotes, saduceus,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herodianos, zelotes, publicanos e samaritanos.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A8B94D4D-DAF1-4EE7-A806-A16AC572C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4" t="16138" r="59338" b="10001"/>
          <a:stretch>
            <a:fillRect/>
          </a:stretch>
        </p:blipFill>
        <p:spPr bwMode="auto">
          <a:xfrm>
            <a:off x="1782762" y="1048187"/>
            <a:ext cx="55784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1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B4D8E6-F6F9-40D8-911D-D3ED5B91E3F7}"/>
              </a:ext>
            </a:extLst>
          </p:cNvPr>
          <p:cNvSpPr/>
          <p:nvPr/>
        </p:nvSpPr>
        <p:spPr>
          <a:xfrm>
            <a:off x="309487" y="0"/>
            <a:ext cx="8525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+mj-lt"/>
                <a:ea typeface="+mj-ea"/>
                <a:cs typeface="+mj-cs"/>
              </a:rPr>
              <a:t>Grupos religiosos da época de Jesus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6911EDE0-50AB-4BAD-9F8C-6EFBDA4FD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37482" r="46684" b="12662"/>
          <a:stretch>
            <a:fillRect/>
          </a:stretch>
        </p:blipFill>
        <p:spPr bwMode="auto">
          <a:xfrm>
            <a:off x="857250" y="2000250"/>
            <a:ext cx="7286625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946A71EE-8486-446A-A3F6-AC237049B214}"/>
              </a:ext>
            </a:extLst>
          </p:cNvPr>
          <p:cNvSpPr txBox="1"/>
          <p:nvPr/>
        </p:nvSpPr>
        <p:spPr>
          <a:xfrm>
            <a:off x="250825" y="765175"/>
            <a:ext cx="86423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Escribas</a:t>
            </a:r>
          </a:p>
        </p:txBody>
      </p:sp>
    </p:spTree>
    <p:extLst>
      <p:ext uri="{BB962C8B-B14F-4D97-AF65-F5344CB8AC3E}">
        <p14:creationId xmlns:p14="http://schemas.microsoft.com/office/powerpoint/2010/main" val="10188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E523C39-E1FE-47DA-8CBC-F6F4DFAD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19228" r="46951" b="10834"/>
          <a:stretch>
            <a:fillRect/>
          </a:stretch>
        </p:blipFill>
        <p:spPr bwMode="auto">
          <a:xfrm>
            <a:off x="450850" y="1984375"/>
            <a:ext cx="8188325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8DBA75-8D8E-4E15-AE7B-8FA097A681E6}"/>
              </a:ext>
            </a:extLst>
          </p:cNvPr>
          <p:cNvSpPr txBox="1"/>
          <p:nvPr/>
        </p:nvSpPr>
        <p:spPr>
          <a:xfrm>
            <a:off x="250825" y="765175"/>
            <a:ext cx="86423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Fariseus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EDE7E1-7943-496B-87EF-C987332D9457}"/>
              </a:ext>
            </a:extLst>
          </p:cNvPr>
          <p:cNvSpPr/>
          <p:nvPr/>
        </p:nvSpPr>
        <p:spPr>
          <a:xfrm>
            <a:off x="309487" y="0"/>
            <a:ext cx="8525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+mj-lt"/>
                <a:ea typeface="+mj-ea"/>
                <a:cs typeface="+mj-cs"/>
              </a:rPr>
              <a:t>Grupos religiosos da época de Jesus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A71B7B6-CE99-4F8E-806B-5FD50D1C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29990" r="46686" b="13220"/>
          <a:stretch>
            <a:fillRect/>
          </a:stretch>
        </p:blipFill>
        <p:spPr bwMode="auto">
          <a:xfrm>
            <a:off x="468313" y="2000250"/>
            <a:ext cx="7961312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B6F910-D5EA-4EAD-9688-9CB4C5AC5AA9}"/>
              </a:ext>
            </a:extLst>
          </p:cNvPr>
          <p:cNvSpPr txBox="1"/>
          <p:nvPr/>
        </p:nvSpPr>
        <p:spPr>
          <a:xfrm>
            <a:off x="250825" y="765175"/>
            <a:ext cx="86423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Sacerdotes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E83FA0E-D4E7-4A58-9901-E9E8B6A32791}"/>
              </a:ext>
            </a:extLst>
          </p:cNvPr>
          <p:cNvSpPr/>
          <p:nvPr/>
        </p:nvSpPr>
        <p:spPr>
          <a:xfrm>
            <a:off x="309487" y="0"/>
            <a:ext cx="8525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+mj-lt"/>
                <a:ea typeface="+mj-ea"/>
                <a:cs typeface="+mj-cs"/>
              </a:rPr>
              <a:t>Grupos religiosos da época de Jesus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A75EDE5D-327D-41BE-8DE3-BB01C2E5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30128" r="46794" b="12068"/>
          <a:stretch>
            <a:fillRect/>
          </a:stretch>
        </p:blipFill>
        <p:spPr bwMode="auto">
          <a:xfrm>
            <a:off x="600075" y="1857375"/>
            <a:ext cx="80041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09FBB6-E2AA-48F5-908D-64F804D3F2E7}"/>
              </a:ext>
            </a:extLst>
          </p:cNvPr>
          <p:cNvSpPr txBox="1"/>
          <p:nvPr/>
        </p:nvSpPr>
        <p:spPr>
          <a:xfrm>
            <a:off x="250825" y="765175"/>
            <a:ext cx="86423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Saduceus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D2C4872-0B1F-4351-9B91-3F7BD796386B}"/>
              </a:ext>
            </a:extLst>
          </p:cNvPr>
          <p:cNvSpPr/>
          <p:nvPr/>
        </p:nvSpPr>
        <p:spPr>
          <a:xfrm>
            <a:off x="309487" y="0"/>
            <a:ext cx="8525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+mj-lt"/>
                <a:ea typeface="+mj-ea"/>
                <a:cs typeface="+mj-cs"/>
              </a:rPr>
              <a:t>Grupos religiosos da época de Jesus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B39CBFD-9EDA-4E59-A4ED-11DD6283A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27592" r="46922" b="28194"/>
          <a:stretch>
            <a:fillRect/>
          </a:stretch>
        </p:blipFill>
        <p:spPr bwMode="auto">
          <a:xfrm>
            <a:off x="468313" y="2205038"/>
            <a:ext cx="8196262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CD0EA3-6500-4BC7-A9AE-6C28F2447763}"/>
              </a:ext>
            </a:extLst>
          </p:cNvPr>
          <p:cNvSpPr txBox="1"/>
          <p:nvPr/>
        </p:nvSpPr>
        <p:spPr>
          <a:xfrm>
            <a:off x="250825" y="765175"/>
            <a:ext cx="86423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Herodianos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DBD8A40-E662-4824-87DE-7B0C49FD979A}"/>
              </a:ext>
            </a:extLst>
          </p:cNvPr>
          <p:cNvSpPr/>
          <p:nvPr/>
        </p:nvSpPr>
        <p:spPr>
          <a:xfrm>
            <a:off x="309487" y="0"/>
            <a:ext cx="8525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+mj-lt"/>
                <a:ea typeface="+mj-ea"/>
                <a:cs typeface="+mj-cs"/>
              </a:rPr>
              <a:t>Grupos religiosos da época de Jesus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C33C023E-F961-4328-B586-FBB14AF1E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23128" r="46860" b="13004"/>
          <a:stretch>
            <a:fillRect/>
          </a:stretch>
        </p:blipFill>
        <p:spPr bwMode="auto">
          <a:xfrm>
            <a:off x="573088" y="2133600"/>
            <a:ext cx="798353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1B5968-7C98-4C3E-B7F7-58D34BA75CA4}"/>
              </a:ext>
            </a:extLst>
          </p:cNvPr>
          <p:cNvSpPr txBox="1"/>
          <p:nvPr/>
        </p:nvSpPr>
        <p:spPr>
          <a:xfrm>
            <a:off x="250825" y="765175"/>
            <a:ext cx="86423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Samaritanos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94C2DE9-4FFA-4A68-89C4-146F1C25C05B}"/>
              </a:ext>
            </a:extLst>
          </p:cNvPr>
          <p:cNvSpPr/>
          <p:nvPr/>
        </p:nvSpPr>
        <p:spPr>
          <a:xfrm>
            <a:off x="309487" y="0"/>
            <a:ext cx="8525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+mj-lt"/>
                <a:ea typeface="+mj-ea"/>
                <a:cs typeface="+mj-cs"/>
              </a:rPr>
              <a:t>Grupos religiosos da época de Jesus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0C288AAC-3A81-4A74-933D-98832CB5D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29721" r="46904" b="25233"/>
          <a:stretch>
            <a:fillRect/>
          </a:stretch>
        </p:blipFill>
        <p:spPr bwMode="auto">
          <a:xfrm>
            <a:off x="468313" y="1928813"/>
            <a:ext cx="813593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D85043-A6F4-4983-9736-0F65B0FFEB7F}"/>
              </a:ext>
            </a:extLst>
          </p:cNvPr>
          <p:cNvSpPr txBox="1"/>
          <p:nvPr/>
        </p:nvSpPr>
        <p:spPr>
          <a:xfrm>
            <a:off x="250825" y="765175"/>
            <a:ext cx="86423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Zelotes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95D9C4B-73AB-44B0-897A-E4602A1CD02E}"/>
              </a:ext>
            </a:extLst>
          </p:cNvPr>
          <p:cNvSpPr/>
          <p:nvPr/>
        </p:nvSpPr>
        <p:spPr>
          <a:xfrm>
            <a:off x="309487" y="0"/>
            <a:ext cx="8525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+mj-lt"/>
                <a:ea typeface="+mj-ea"/>
                <a:cs typeface="+mj-cs"/>
              </a:rPr>
              <a:t>Grupos religiosos da época de Jesus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94A33111-7544-43C7-A603-7399F1528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31866" r="46820" b="15233"/>
          <a:stretch>
            <a:fillRect/>
          </a:stretch>
        </p:blipFill>
        <p:spPr bwMode="auto">
          <a:xfrm>
            <a:off x="539750" y="1928813"/>
            <a:ext cx="80994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154B57-1DD4-4361-817E-504D4DBA8B53}"/>
              </a:ext>
            </a:extLst>
          </p:cNvPr>
          <p:cNvSpPr txBox="1"/>
          <p:nvPr/>
        </p:nvSpPr>
        <p:spPr>
          <a:xfrm>
            <a:off x="250825" y="765175"/>
            <a:ext cx="86423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Publicanos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F12FDAC-6E59-4664-8AD5-5B665630223E}"/>
              </a:ext>
            </a:extLst>
          </p:cNvPr>
          <p:cNvSpPr/>
          <p:nvPr/>
        </p:nvSpPr>
        <p:spPr>
          <a:xfrm>
            <a:off x="309487" y="0"/>
            <a:ext cx="8525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+mj-lt"/>
                <a:ea typeface="+mj-ea"/>
                <a:cs typeface="+mj-cs"/>
              </a:rPr>
              <a:t>Grupos religiosos da época de Jesus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 1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plenitude dos tempos 1</a:t>
            </a:r>
          </a:p>
          <a:p>
            <a:pPr marL="0" indent="0" algn="ctr">
              <a:buNone/>
            </a:pP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mundo judaico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apóstolo, em si mesmo, era exemplo de como as culturas judaica, grega e romana cooperavam tanto para a chegada do Messias como posteriormente para a pregação do evangelho. </a:t>
            </a:r>
          </a:p>
          <a:p>
            <a:pPr marL="0" indent="0">
              <a:buNone/>
            </a:pPr>
            <a:r>
              <a:rPr lang="pt-B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Filipenses 3.5, Paulo nos mostra suas credenciais judaicas.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4725144"/>
            <a:ext cx="396044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Circuncidado (religião) </a:t>
            </a:r>
          </a:p>
          <a:p>
            <a:pPr marL="180000" indent="-180000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Tribo de Benjamim (genealogia) 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788024" y="4725144"/>
            <a:ext cx="39091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Hebreu de hebreus (cultura) </a:t>
            </a:r>
          </a:p>
          <a:p>
            <a:pPr marL="180000" indent="-180000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Fariseu (teologia) </a:t>
            </a:r>
          </a:p>
        </p:txBody>
      </p:sp>
    </p:spTree>
    <p:extLst>
      <p:ext uri="{BB962C8B-B14F-4D97-AF65-F5344CB8AC3E}">
        <p14:creationId xmlns:p14="http://schemas.microsoft.com/office/powerpoint/2010/main" val="19379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 Escritura judaica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Escritura que Jesus lia e que servia de base para a teologia apostólica foi a escrita e preservada pelos judeus. Percebemos isso pelo fato histórico de que os primeiros livros do NT só foram escritos, em face de tenro debate, a partir de 47 d.C., e também pela citação que os escritores bíblicos fazem do AT. </a:t>
            </a:r>
          </a:p>
        </p:txBody>
      </p:sp>
    </p:spTree>
    <p:extLst>
      <p:ext uri="{BB962C8B-B14F-4D97-AF65-F5344CB8AC3E}">
        <p14:creationId xmlns:p14="http://schemas.microsoft.com/office/powerpoint/2010/main" val="9036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 Escritura judaica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Jesus usou o Antigo Testamento 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base no Evangelho de Mateus, é possível perceber quanto o AT foi usado por Cristo.</a:t>
            </a:r>
          </a:p>
        </p:txBody>
      </p:sp>
    </p:spTree>
    <p:extLst>
      <p:ext uri="{BB962C8B-B14F-4D97-AF65-F5344CB8AC3E}">
        <p14:creationId xmlns:p14="http://schemas.microsoft.com/office/powerpoint/2010/main" val="4902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36237"/>
              </p:ext>
            </p:extLst>
          </p:nvPr>
        </p:nvGraphicFramePr>
        <p:xfrm>
          <a:off x="467545" y="506896"/>
          <a:ext cx="8196299" cy="5150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7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2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sz="28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A. Testamento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Ensino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70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Mt 1.23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Is 7.14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nascimento virginal </a:t>
                      </a:r>
                      <a:b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 Jesus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17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Mt 2.6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Mq</a:t>
                      </a:r>
                      <a:r>
                        <a:rPr lang="pt-BR" sz="28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5.2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Belém como cidade natal de Cristo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317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Mt 2.15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Os 11.1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 volta de Jesus do Egito para Israel, depois da morte de Herodes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317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Mt 3.3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Is 40.3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aparecimento de um precursor e inaugurador do ministério de Jesus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465722" y="1988840"/>
            <a:ext cx="8209428" cy="936104"/>
          </a:xfrm>
          <a:prstGeom prst="rect">
            <a:avLst/>
          </a:prstGeom>
          <a:solidFill>
            <a:srgbClr val="123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65722" y="2924944"/>
            <a:ext cx="8209428" cy="1368152"/>
          </a:xfrm>
          <a:prstGeom prst="rect">
            <a:avLst/>
          </a:prstGeom>
          <a:solidFill>
            <a:srgbClr val="123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65722" y="4293096"/>
            <a:ext cx="8209428" cy="1368152"/>
          </a:xfrm>
          <a:prstGeom prst="rect">
            <a:avLst/>
          </a:prstGeom>
          <a:solidFill>
            <a:srgbClr val="123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43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52630"/>
              </p:ext>
            </p:extLst>
          </p:nvPr>
        </p:nvGraphicFramePr>
        <p:xfrm>
          <a:off x="467545" y="506896"/>
          <a:ext cx="8196299" cy="5577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7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8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2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sz="28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A. Testamento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Ensino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Mt</a:t>
                      </a:r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</a:t>
                      </a:r>
                      <a:b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</a:br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4.4-7,10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Dt</a:t>
                      </a:r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6.13,16; 8.3; Sl 91.11-12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Jesus usa o Antigo Testamento para vencer </a:t>
                      </a:r>
                      <a:b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 tentação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17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Mt 19.4-5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Gn</a:t>
                      </a:r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1.27; 2.24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Jesus usa Gênesis para ensinar a respeito do casamento 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317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Mt 21.9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Sl 118.25-26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As multidões cantam reconhecendo Jesus como Messias 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317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Mt 22.37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Dt</a:t>
                      </a:r>
                      <a:r>
                        <a:rPr lang="pt-BR" sz="2800" b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6.5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Jesus reafirma o principal mandamento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65722" y="2420888"/>
            <a:ext cx="8209428" cy="1368152"/>
          </a:xfrm>
          <a:prstGeom prst="rect">
            <a:avLst/>
          </a:prstGeom>
          <a:solidFill>
            <a:srgbClr val="123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65722" y="3789040"/>
            <a:ext cx="8209428" cy="1368152"/>
          </a:xfrm>
          <a:prstGeom prst="rect">
            <a:avLst/>
          </a:prstGeom>
          <a:solidFill>
            <a:srgbClr val="123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5722" y="5157192"/>
            <a:ext cx="8209428" cy="936104"/>
          </a:xfrm>
          <a:prstGeom prst="rect">
            <a:avLst/>
          </a:prstGeom>
          <a:solidFill>
            <a:srgbClr val="123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9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12457"/>
              </p:ext>
            </p:extLst>
          </p:nvPr>
        </p:nvGraphicFramePr>
        <p:xfrm>
          <a:off x="467545" y="506896"/>
          <a:ext cx="8196299" cy="3352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7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2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sz="28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A. Testamento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Ensino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Mt 26.31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Zc</a:t>
                      </a:r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13.7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Jesus mostra que o profeta havia falado </a:t>
                      </a:r>
                      <a:b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 Seu sofrimento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17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Mt 27.9-10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Zc</a:t>
                      </a:r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11.12-13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Jesus mostra a profecia sobre a traição de Judas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317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Mt 27.46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Sl 22.1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Jesus ora o salmo na cruz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65722" y="2420888"/>
            <a:ext cx="8209428" cy="936104"/>
          </a:xfrm>
          <a:prstGeom prst="rect">
            <a:avLst/>
          </a:prstGeom>
          <a:solidFill>
            <a:srgbClr val="123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65722" y="3356992"/>
            <a:ext cx="8209428" cy="576064"/>
          </a:xfrm>
          <a:prstGeom prst="rect">
            <a:avLst/>
          </a:prstGeom>
          <a:solidFill>
            <a:srgbClr val="123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6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 Escritura judaica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Paulo usou o Antigo Testamento 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Além de Jesus, Paulo também usou muito 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AT para fazer teologia. Examinemos a seguir algumas das citações do apóstolo.</a:t>
            </a:r>
          </a:p>
        </p:txBody>
      </p:sp>
    </p:spTree>
    <p:extLst>
      <p:ext uri="{BB962C8B-B14F-4D97-AF65-F5344CB8AC3E}">
        <p14:creationId xmlns:p14="http://schemas.microsoft.com/office/powerpoint/2010/main" val="338281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 Escritura judaica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Paulo usou o Antigo Testamento 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46856" y="2276872"/>
            <a:ext cx="8229600" cy="4381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/>
            <a:r>
              <a:rPr lang="pt-B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2.4 (Rm 1.17);</a:t>
            </a:r>
          </a:p>
          <a:p>
            <a:pPr marL="288000" indent="-288000"/>
            <a:r>
              <a:rPr lang="pt-B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15.6 (Rm 4.9);</a:t>
            </a:r>
          </a:p>
          <a:p>
            <a:pPr marL="288000" indent="-288000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40.13, Jó 41.11 e</a:t>
            </a:r>
            <a:b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 23.18 (Rm 11.34-35);</a:t>
            </a:r>
          </a:p>
          <a:p>
            <a:pPr marL="288000" indent="-288000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5.13 (1Co 3.19);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716016" y="2276871"/>
            <a:ext cx="3960440" cy="4381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 9.24 (2Co 10.17);</a:t>
            </a:r>
          </a:p>
          <a:p>
            <a:pPr marL="288000" indent="-288000"/>
            <a:r>
              <a:rPr lang="pt-B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27.26 (Gl 3.10);</a:t>
            </a:r>
          </a:p>
          <a:p>
            <a:pPr marL="288000" indent="-288000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 8.6 (Ef 1.22);</a:t>
            </a:r>
          </a:p>
          <a:p>
            <a:pPr marL="288000" indent="-288000"/>
            <a:r>
              <a:rPr lang="pt-B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25.4 (1Tm 5.18);</a:t>
            </a:r>
          </a:p>
          <a:p>
            <a:pPr marL="288000" indent="-288000"/>
            <a:r>
              <a:rPr lang="pt-B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16.5,26 (2Tm 2.19).</a:t>
            </a:r>
          </a:p>
        </p:txBody>
      </p:sp>
    </p:spTree>
    <p:extLst>
      <p:ext uri="{BB962C8B-B14F-4D97-AF65-F5344CB8AC3E}">
        <p14:creationId xmlns:p14="http://schemas.microsoft.com/office/powerpoint/2010/main" val="11020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1">
            <a:extLst>
              <a:ext uri="{FF2B5EF4-FFF2-40B4-BE49-F238E27FC236}">
                <a16:creationId xmlns:a16="http://schemas.microsoft.com/office/drawing/2014/main" id="{34802806-5CE8-46CF-B50B-A2CAD52444FD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1724025"/>
            <a:ext cx="7572375" cy="3826093"/>
            <a:chOff x="785812" y="2162969"/>
            <a:chExt cx="7572376" cy="3825732"/>
          </a:xfrm>
        </p:grpSpPr>
        <p:sp>
          <p:nvSpPr>
            <p:cNvPr id="11" name="Retângulo 5">
              <a:extLst>
                <a:ext uri="{FF2B5EF4-FFF2-40B4-BE49-F238E27FC236}">
                  <a16:creationId xmlns:a16="http://schemas.microsoft.com/office/drawing/2014/main" id="{4C7992BD-738F-46B1-9855-02066CB2A059}"/>
                </a:ext>
              </a:extLst>
            </p:cNvPr>
            <p:cNvSpPr/>
            <p:nvPr/>
          </p:nvSpPr>
          <p:spPr bwMode="auto">
            <a:xfrm>
              <a:off x="1500187" y="2162969"/>
              <a:ext cx="6858001" cy="64287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D8E6F9D4-A355-4628-91D3-A7D887344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499" y="2162969"/>
              <a:ext cx="5500689" cy="64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Aplicação</a:t>
              </a:r>
            </a:p>
          </p:txBody>
        </p:sp>
        <p:sp>
          <p:nvSpPr>
            <p:cNvPr id="13" name="CaixaDeTexto 7">
              <a:extLst>
                <a:ext uri="{FF2B5EF4-FFF2-40B4-BE49-F238E27FC236}">
                  <a16:creationId xmlns:a16="http://schemas.microsoft.com/office/drawing/2014/main" id="{72F7B0CD-4DB2-4C35-9C60-625F308BDBC9}"/>
                </a:ext>
              </a:extLst>
            </p:cNvPr>
            <p:cNvSpPr txBox="1"/>
            <p:nvPr/>
          </p:nvSpPr>
          <p:spPr bwMode="auto">
            <a:xfrm>
              <a:off x="1500187" y="2880451"/>
              <a:ext cx="6858001" cy="31082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pt-BR" sz="2800" dirty="0"/>
                <a:t>“Você conhece as bases bíblicas de sua fé? Está seguro de que, assim como Jesus e Paulo, pode defender o que crê usando a Bíblia? Se suas respostas forem afirmativas, continue, persevere; mas se não, tome hoje a decisão de comprometer-se seriamente com o estudo das Escrituras e com as doutrinas de sua fé. ”</a:t>
              </a:r>
            </a:p>
          </p:txBody>
        </p:sp>
        <p:sp>
          <p:nvSpPr>
            <p:cNvPr id="14" name="Retângulo 8">
              <a:extLst>
                <a:ext uri="{FF2B5EF4-FFF2-40B4-BE49-F238E27FC236}">
                  <a16:creationId xmlns:a16="http://schemas.microsoft.com/office/drawing/2014/main" id="{0202CB8C-6FA3-4A43-A06D-73CF39B14ED4}"/>
                </a:ext>
              </a:extLst>
            </p:cNvPr>
            <p:cNvSpPr/>
            <p:nvPr/>
          </p:nvSpPr>
          <p:spPr bwMode="auto">
            <a:xfrm rot="5400000">
              <a:off x="-231650" y="3897913"/>
              <a:ext cx="2677861" cy="6429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5" name="Elipse 9">
              <a:extLst>
                <a:ext uri="{FF2B5EF4-FFF2-40B4-BE49-F238E27FC236}">
                  <a16:creationId xmlns:a16="http://schemas.microsoft.com/office/drawing/2014/main" id="{73C02C6B-6340-42E8-BFC1-F815E2215CAC}"/>
                </a:ext>
              </a:extLst>
            </p:cNvPr>
            <p:cNvSpPr/>
            <p:nvPr/>
          </p:nvSpPr>
          <p:spPr bwMode="auto">
            <a:xfrm>
              <a:off x="928687" y="4164618"/>
              <a:ext cx="357187" cy="3587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6" name="Trapezóide 8">
              <a:extLst>
                <a:ext uri="{FF2B5EF4-FFF2-40B4-BE49-F238E27FC236}">
                  <a16:creationId xmlns:a16="http://schemas.microsoft.com/office/drawing/2014/main" id="{8947F520-31FC-467F-8D5E-D7D815E5CB18}"/>
                </a:ext>
              </a:extLst>
            </p:cNvPr>
            <p:cNvSpPr/>
            <p:nvPr/>
          </p:nvSpPr>
          <p:spPr bwMode="auto">
            <a:xfrm flipV="1">
              <a:off x="928687" y="2880451"/>
              <a:ext cx="357187" cy="1212736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71825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 teologia judaica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Movimentos sociais messiânicos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grupos messiânicos eram comuns e foram fundamentais para a manutenção da esperança e do fervor messiânicos. Alguns textos nos mostram indícios da interação desses grupos com o NT.</a:t>
            </a:r>
          </a:p>
        </p:txBody>
      </p:sp>
    </p:spTree>
    <p:extLst>
      <p:ext uri="{BB962C8B-B14F-4D97-AF65-F5344CB8AC3E}">
        <p14:creationId xmlns:p14="http://schemas.microsoft.com/office/powerpoint/2010/main" val="389720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1" cy="1143000"/>
          </a:xfrm>
        </p:spPr>
        <p:txBody>
          <a:bodyPr anchor="ctr" anchorCtr="0"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Alvo da lição</a:t>
            </a:r>
            <a:endParaRPr lang="pt-BR" dirty="0"/>
          </a:p>
        </p:txBody>
      </p:sp>
      <p:sp>
        <p:nvSpPr>
          <p:cNvPr id="7" name="Rosca 6"/>
          <p:cNvSpPr/>
          <p:nvPr/>
        </p:nvSpPr>
        <p:spPr bwMode="auto">
          <a:xfrm>
            <a:off x="1071563" y="402991"/>
            <a:ext cx="1357312" cy="1357313"/>
          </a:xfrm>
          <a:prstGeom prst="donut">
            <a:avLst/>
          </a:prstGeom>
          <a:solidFill>
            <a:schemeClr val="accent5">
              <a:lumMod val="50000"/>
            </a:schemeClr>
          </a:solidFill>
          <a:ln>
            <a:solidFill>
              <a:srgbClr val="76C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ta para baixo 7"/>
          <p:cNvSpPr/>
          <p:nvPr/>
        </p:nvSpPr>
        <p:spPr bwMode="auto">
          <a:xfrm rot="3019227">
            <a:off x="1880394" y="214873"/>
            <a:ext cx="571500" cy="1071562"/>
          </a:xfrm>
          <a:prstGeom prst="downArrow">
            <a:avLst>
              <a:gd name="adj1" fmla="val 50000"/>
              <a:gd name="adj2" fmla="val 83333"/>
            </a:avLst>
          </a:prstGeom>
          <a:solidFill>
            <a:srgbClr val="76C0D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33916"/>
              </p:ext>
            </p:extLst>
          </p:nvPr>
        </p:nvGraphicFramePr>
        <p:xfrm>
          <a:off x="611560" y="2060848"/>
          <a:ext cx="7920880" cy="3444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317">
                <a:tc>
                  <a:txBody>
                    <a:bodyPr/>
                    <a:lstStyle/>
                    <a:p>
                      <a:pPr algn="r"/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Saber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Conhecer</a:t>
                      </a:r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as principais contribuições do mundo judaico para o evangelho.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09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1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Sentir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Demonstrar</a:t>
                      </a:r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gratidão a Deus por ter preservado importantes mensagens, por meio do povo judeu.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381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31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Agir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Apegar-se</a:t>
                      </a:r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ao estudo da Bíblia; </a:t>
                      </a:r>
                      <a:r>
                        <a:rPr lang="pt-BR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decidir</a:t>
                      </a:r>
                      <a:r>
                        <a:rPr lang="pt-BR" sz="2800" b="0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aprofundar-se doutrinariamente na fé.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317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390082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 teologia judaica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7638"/>
            <a:ext cx="91553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Partidos religiosos do judaísmo (Os fariseus)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parceiros dos escribas e estudiosos da lei, devotavam a vida a estudar as Escrituras e ensiná-las ao povo. Seus principais pontos teológicos aparecem na teologia cristã.</a:t>
            </a:r>
          </a:p>
        </p:txBody>
      </p:sp>
    </p:spTree>
    <p:extLst>
      <p:ext uri="{BB962C8B-B14F-4D97-AF65-F5344CB8AC3E}">
        <p14:creationId xmlns:p14="http://schemas.microsoft.com/office/powerpoint/2010/main" val="281300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 teologia judaica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Soberania de Deus e predestinação 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após a morte 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Juízo final 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Ressurreição do corpo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97A0BA1-151B-4A24-B5D6-FD51F37B17A7}"/>
              </a:ext>
            </a:extLst>
          </p:cNvPr>
          <p:cNvSpPr txBox="1">
            <a:spLocks/>
          </p:cNvSpPr>
          <p:nvPr/>
        </p:nvSpPr>
        <p:spPr>
          <a:xfrm>
            <a:off x="4572000" y="1449014"/>
            <a:ext cx="44028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 espiritual organizado e populoso (céu e inferno)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Monoteísmo 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Esperança escatológica </a:t>
            </a:r>
          </a:p>
        </p:txBody>
      </p:sp>
    </p:spTree>
    <p:extLst>
      <p:ext uri="{BB962C8B-B14F-4D97-AF65-F5344CB8AC3E}">
        <p14:creationId xmlns:p14="http://schemas.microsoft.com/office/powerpoint/2010/main" val="26466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NAGOGAS DO MUNDO.1">
            <a:hlinkClick r:id="" action="ppaction://media"/>
            <a:extLst>
              <a:ext uri="{FF2B5EF4-FFF2-40B4-BE49-F238E27FC236}">
                <a16:creationId xmlns:a16="http://schemas.microsoft.com/office/drawing/2014/main" id="{0285E63B-91EF-4421-8C55-B75F6C108C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133" y="810850"/>
            <a:ext cx="6981734" cy="52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6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 igreja judaica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 duas heranças interessantes daqui:</a:t>
            </a:r>
          </a:p>
          <a:p>
            <a:pPr marL="0" indent="0">
              <a:buNone/>
            </a:pPr>
            <a:r>
              <a:rPr lang="pt-B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1ª) </a:t>
            </a:r>
            <a:r>
              <a:rPr lang="pt-B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semente do que se transformaria numa vasta literatura rabínica...</a:t>
            </a:r>
          </a:p>
          <a:p>
            <a:pPr marL="0" indent="0">
              <a:buNone/>
            </a:pPr>
            <a:r>
              <a:rPr lang="pt-B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2ª) </a:t>
            </a:r>
            <a:r>
              <a:rPr lang="pt-B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sinagoga. A igreja herdou de diferentes áreas da sinagoga aspectos significativos para sua vida.</a:t>
            </a:r>
          </a:p>
          <a:p>
            <a:pPr marL="914400" lvl="1" indent="-514350">
              <a:buAutoNum type="alphaL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culto</a:t>
            </a:r>
          </a:p>
          <a:p>
            <a:pPr marL="914400" lvl="1" indent="-514350">
              <a:buAutoNum type="alphaL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orações</a:t>
            </a:r>
          </a:p>
          <a:p>
            <a:pPr marL="914400" lvl="1" indent="-514350">
              <a:buAutoNum type="alphaL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Descentralização do culto</a:t>
            </a:r>
          </a:p>
        </p:txBody>
      </p:sp>
    </p:spTree>
    <p:extLst>
      <p:ext uri="{BB962C8B-B14F-4D97-AF65-F5344CB8AC3E}">
        <p14:creationId xmlns:p14="http://schemas.microsoft.com/office/powerpoint/2010/main" val="41024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1">
            <a:extLst>
              <a:ext uri="{FF2B5EF4-FFF2-40B4-BE49-F238E27FC236}">
                <a16:creationId xmlns:a16="http://schemas.microsoft.com/office/drawing/2014/main" id="{1E2212B4-FE91-459A-B64A-B2E3643FD2B3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1724025"/>
            <a:ext cx="7572375" cy="3395663"/>
            <a:chOff x="785812" y="2162969"/>
            <a:chExt cx="7572376" cy="3395343"/>
          </a:xfrm>
        </p:grpSpPr>
        <p:sp>
          <p:nvSpPr>
            <p:cNvPr id="9" name="Retângulo 5">
              <a:extLst>
                <a:ext uri="{FF2B5EF4-FFF2-40B4-BE49-F238E27FC236}">
                  <a16:creationId xmlns:a16="http://schemas.microsoft.com/office/drawing/2014/main" id="{C3941338-64A1-4150-AEFC-F43A5248D37A}"/>
                </a:ext>
              </a:extLst>
            </p:cNvPr>
            <p:cNvSpPr/>
            <p:nvPr/>
          </p:nvSpPr>
          <p:spPr bwMode="auto">
            <a:xfrm>
              <a:off x="1500187" y="2162969"/>
              <a:ext cx="6858001" cy="64287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9A713983-BBEA-4182-BB1B-D0110BA78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499" y="2162969"/>
              <a:ext cx="5500689" cy="64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Aplicação</a:t>
              </a:r>
            </a:p>
          </p:txBody>
        </p:sp>
        <p:sp>
          <p:nvSpPr>
            <p:cNvPr id="11" name="CaixaDeTexto 7">
              <a:extLst>
                <a:ext uri="{FF2B5EF4-FFF2-40B4-BE49-F238E27FC236}">
                  <a16:creationId xmlns:a16="http://schemas.microsoft.com/office/drawing/2014/main" id="{2A79D380-952F-4809-A49A-9CABEC2931EB}"/>
                </a:ext>
              </a:extLst>
            </p:cNvPr>
            <p:cNvSpPr txBox="1"/>
            <p:nvPr/>
          </p:nvSpPr>
          <p:spPr bwMode="auto">
            <a:xfrm>
              <a:off x="1500187" y="2880451"/>
              <a:ext cx="6858001" cy="26774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pt-BR" sz="2800" dirty="0"/>
                <a:t>“Tanto os judeus da sinagoga como o cristãos de Atos estavam espalhando a Palavra de Deus no lugar que tivessem plantados. Você se preocupa que sua igreja seja agente de transformação na comunidade onde está? O que você faz para que isso seja verdade? ”</a:t>
              </a:r>
            </a:p>
          </p:txBody>
        </p:sp>
        <p:sp>
          <p:nvSpPr>
            <p:cNvPr id="12" name="Retângulo 8">
              <a:extLst>
                <a:ext uri="{FF2B5EF4-FFF2-40B4-BE49-F238E27FC236}">
                  <a16:creationId xmlns:a16="http://schemas.microsoft.com/office/drawing/2014/main" id="{DE208AD8-BBB1-49C9-BF3F-F030608033B5}"/>
                </a:ext>
              </a:extLst>
            </p:cNvPr>
            <p:cNvSpPr/>
            <p:nvPr/>
          </p:nvSpPr>
          <p:spPr bwMode="auto">
            <a:xfrm rot="5400000">
              <a:off x="-231650" y="3897913"/>
              <a:ext cx="2677861" cy="6429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3" name="Elipse 9">
              <a:extLst>
                <a:ext uri="{FF2B5EF4-FFF2-40B4-BE49-F238E27FC236}">
                  <a16:creationId xmlns:a16="http://schemas.microsoft.com/office/drawing/2014/main" id="{D16779A9-2288-4225-A0CF-1981C22BE8FC}"/>
                </a:ext>
              </a:extLst>
            </p:cNvPr>
            <p:cNvSpPr/>
            <p:nvPr/>
          </p:nvSpPr>
          <p:spPr bwMode="auto">
            <a:xfrm>
              <a:off x="928687" y="4164618"/>
              <a:ext cx="357187" cy="3587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4" name="Trapezóide 8">
              <a:extLst>
                <a:ext uri="{FF2B5EF4-FFF2-40B4-BE49-F238E27FC236}">
                  <a16:creationId xmlns:a16="http://schemas.microsoft.com/office/drawing/2014/main" id="{23B39319-5870-4331-A9AB-202A988CAC16}"/>
                </a:ext>
              </a:extLst>
            </p:cNvPr>
            <p:cNvSpPr/>
            <p:nvPr/>
          </p:nvSpPr>
          <p:spPr bwMode="auto">
            <a:xfrm flipV="1">
              <a:off x="928687" y="2880451"/>
              <a:ext cx="357187" cy="1212736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21476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E859ED8-5050-4C41-8F5B-BE2538224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55" y="1662422"/>
            <a:ext cx="4722440" cy="354183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124490A-5D59-4E0F-989C-08FDA524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58085"/>
            <a:ext cx="4722440" cy="3541830"/>
          </a:xfrm>
          <a:prstGeom prst="rect">
            <a:avLst/>
          </a:prstGeom>
        </p:spPr>
      </p:pic>
      <p:pic>
        <p:nvPicPr>
          <p:cNvPr id="1026" name="Picture 2" descr="Resultado de imagem para cruz celta icnv">
            <a:extLst>
              <a:ext uri="{FF2B5EF4-FFF2-40B4-BE49-F238E27FC236}">
                <a16:creationId xmlns:a16="http://schemas.microsoft.com/office/drawing/2014/main" id="{256E4D9D-1262-4339-9FD0-C051CDBA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18" y="218295"/>
            <a:ext cx="6798964" cy="642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2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judeus, a sua cultura e a religião deles foram canal de preparo para a vinda do Messias. A fé cristã e sua expansão devem muito ao cenário que teve participação importante dos escritos, dos grupos religiosos e das instituições do povo escolhido de Deus.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9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observar isso, agradeça a Deus, que usou Seu povo para preservar as Escrituras e, do meio desse povo, levantou homens corajosos que interpretaram as profecias e nos fizeram enxergar, pela revelação do Novo Testamento, a salvação que vem dos judeus, Jesus (Jo 4.22).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7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4" y="1678153"/>
            <a:ext cx="3914775" cy="35718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3062"/>
            <a:ext cx="38385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218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Paulo, em Gálatas 4.4, afirma que a vinda de Cristo ao mundo foi perfeitamente programada. Ao estudar a história dos 400 anos que antecederam a vinda de Cristo, notamos que parte desse preparo é a atuação e intersecção de três culturas, três sociedades, três mundos.</a:t>
            </a:r>
          </a:p>
        </p:txBody>
      </p:sp>
    </p:spTree>
    <p:extLst>
      <p:ext uri="{BB962C8B-B14F-4D97-AF65-F5344CB8AC3E}">
        <p14:creationId xmlns:p14="http://schemas.microsoft.com/office/powerpoint/2010/main" val="37357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/>
              <a:t>Intertestamentário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F46DAE-0F03-402E-A033-3E9EC7D208A7}"/>
              </a:ext>
            </a:extLst>
          </p:cNvPr>
          <p:cNvGrpSpPr/>
          <p:nvPr/>
        </p:nvGrpSpPr>
        <p:grpSpPr>
          <a:xfrm>
            <a:off x="130696" y="2898045"/>
            <a:ext cx="2840071" cy="1136028"/>
            <a:chOff x="5535" y="3636922"/>
            <a:chExt cx="2840071" cy="1136028"/>
          </a:xfrm>
        </p:grpSpPr>
        <p:sp>
          <p:nvSpPr>
            <p:cNvPr id="18" name="Seta: Divisa 17">
              <a:extLst>
                <a:ext uri="{FF2B5EF4-FFF2-40B4-BE49-F238E27FC236}">
                  <a16:creationId xmlns:a16="http://schemas.microsoft.com/office/drawing/2014/main" id="{01A0267D-D663-4116-8CA5-E28E9B6CED38}"/>
                </a:ext>
              </a:extLst>
            </p:cNvPr>
            <p:cNvSpPr/>
            <p:nvPr/>
          </p:nvSpPr>
          <p:spPr>
            <a:xfrm>
              <a:off x="5535" y="3636922"/>
              <a:ext cx="2840071" cy="1136028"/>
            </a:xfrm>
            <a:prstGeom prst="chevron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Seta: Divisa 4">
              <a:extLst>
                <a:ext uri="{FF2B5EF4-FFF2-40B4-BE49-F238E27FC236}">
                  <a16:creationId xmlns:a16="http://schemas.microsoft.com/office/drawing/2014/main" id="{786E3E46-4C13-4D3C-B593-DA1B2EF3F033}"/>
                </a:ext>
              </a:extLst>
            </p:cNvPr>
            <p:cNvSpPr txBox="1"/>
            <p:nvPr/>
          </p:nvSpPr>
          <p:spPr>
            <a:xfrm>
              <a:off x="573549" y="3636922"/>
              <a:ext cx="1704043" cy="1136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587 </a:t>
              </a:r>
              <a:r>
                <a:rPr lang="pt-BR" sz="28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a.C</a:t>
              </a:r>
              <a:endParaRPr lang="pt-BR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CF254B6-5CD1-4EEF-9406-014C53067A85}"/>
              </a:ext>
            </a:extLst>
          </p:cNvPr>
          <p:cNvGrpSpPr/>
          <p:nvPr/>
        </p:nvGrpSpPr>
        <p:grpSpPr>
          <a:xfrm>
            <a:off x="2601559" y="2994608"/>
            <a:ext cx="2357259" cy="942903"/>
            <a:chOff x="2476398" y="3733485"/>
            <a:chExt cx="2357259" cy="942903"/>
          </a:xfrm>
          <a:solidFill>
            <a:srgbClr val="44546A"/>
          </a:solidFill>
        </p:grpSpPr>
        <p:sp>
          <p:nvSpPr>
            <p:cNvPr id="16" name="Seta: Divisa 15">
              <a:extLst>
                <a:ext uri="{FF2B5EF4-FFF2-40B4-BE49-F238E27FC236}">
                  <a16:creationId xmlns:a16="http://schemas.microsoft.com/office/drawing/2014/main" id="{9613EC24-E481-4142-96BC-8402D7BEB525}"/>
                </a:ext>
              </a:extLst>
            </p:cNvPr>
            <p:cNvSpPr/>
            <p:nvPr/>
          </p:nvSpPr>
          <p:spPr>
            <a:xfrm>
              <a:off x="2476398" y="3733485"/>
              <a:ext cx="2357259" cy="942903"/>
            </a:xfrm>
            <a:prstGeom prst="chevron">
              <a:avLst/>
            </a:prstGeom>
            <a:grpFill/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eta: Divisa 6">
              <a:extLst>
                <a:ext uri="{FF2B5EF4-FFF2-40B4-BE49-F238E27FC236}">
                  <a16:creationId xmlns:a16="http://schemas.microsoft.com/office/drawing/2014/main" id="{13A45A40-6628-422E-86C4-BD9C3413F4F9}"/>
                </a:ext>
              </a:extLst>
            </p:cNvPr>
            <p:cNvSpPr txBox="1"/>
            <p:nvPr/>
          </p:nvSpPr>
          <p:spPr>
            <a:xfrm>
              <a:off x="2947850" y="3733485"/>
              <a:ext cx="1414356" cy="942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538 </a:t>
              </a:r>
              <a:r>
                <a:rPr lang="pt-BR" sz="1800" b="1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a.C</a:t>
              </a:r>
              <a:endParaRPr lang="pt-BR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A7345B6-4EAE-44CF-BAF7-D593843082B7}"/>
              </a:ext>
            </a:extLst>
          </p:cNvPr>
          <p:cNvGrpSpPr/>
          <p:nvPr/>
        </p:nvGrpSpPr>
        <p:grpSpPr>
          <a:xfrm>
            <a:off x="4628801" y="2994608"/>
            <a:ext cx="2357259" cy="942903"/>
            <a:chOff x="4503640" y="3733485"/>
            <a:chExt cx="2357259" cy="942903"/>
          </a:xfrm>
          <a:solidFill>
            <a:srgbClr val="44546A"/>
          </a:solidFill>
        </p:grpSpPr>
        <p:sp>
          <p:nvSpPr>
            <p:cNvPr id="14" name="Seta: Divisa 13">
              <a:extLst>
                <a:ext uri="{FF2B5EF4-FFF2-40B4-BE49-F238E27FC236}">
                  <a16:creationId xmlns:a16="http://schemas.microsoft.com/office/drawing/2014/main" id="{E4B0A19F-6F2B-419A-8052-667932E7E34D}"/>
                </a:ext>
              </a:extLst>
            </p:cNvPr>
            <p:cNvSpPr/>
            <p:nvPr/>
          </p:nvSpPr>
          <p:spPr>
            <a:xfrm>
              <a:off x="4503640" y="3733485"/>
              <a:ext cx="2357259" cy="942903"/>
            </a:xfrm>
            <a:prstGeom prst="chevron">
              <a:avLst/>
            </a:prstGeom>
            <a:grpFill/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eta: Divisa 8">
              <a:extLst>
                <a:ext uri="{FF2B5EF4-FFF2-40B4-BE49-F238E27FC236}">
                  <a16:creationId xmlns:a16="http://schemas.microsoft.com/office/drawing/2014/main" id="{DC8D7418-13FD-4111-BFC6-D3F3F7052FB5}"/>
                </a:ext>
              </a:extLst>
            </p:cNvPr>
            <p:cNvSpPr txBox="1"/>
            <p:nvPr/>
          </p:nvSpPr>
          <p:spPr>
            <a:xfrm>
              <a:off x="4975092" y="3733485"/>
              <a:ext cx="1414356" cy="942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333-63 a.C</a:t>
              </a:r>
              <a:endParaRPr lang="pt-BR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4125124-A815-4E37-A0F6-BCEC13A53839}"/>
              </a:ext>
            </a:extLst>
          </p:cNvPr>
          <p:cNvGrpSpPr/>
          <p:nvPr/>
        </p:nvGrpSpPr>
        <p:grpSpPr>
          <a:xfrm>
            <a:off x="6656044" y="2994608"/>
            <a:ext cx="2357259" cy="942903"/>
            <a:chOff x="6530883" y="3733485"/>
            <a:chExt cx="2357259" cy="942903"/>
          </a:xfrm>
          <a:solidFill>
            <a:srgbClr val="44546A"/>
          </a:solidFill>
        </p:grpSpPr>
        <p:sp>
          <p:nvSpPr>
            <p:cNvPr id="12" name="Seta: Divisa 11">
              <a:extLst>
                <a:ext uri="{FF2B5EF4-FFF2-40B4-BE49-F238E27FC236}">
                  <a16:creationId xmlns:a16="http://schemas.microsoft.com/office/drawing/2014/main" id="{71846C21-3220-4C1F-8208-E38797E953CD}"/>
                </a:ext>
              </a:extLst>
            </p:cNvPr>
            <p:cNvSpPr/>
            <p:nvPr/>
          </p:nvSpPr>
          <p:spPr>
            <a:xfrm>
              <a:off x="6530883" y="3733485"/>
              <a:ext cx="2357259" cy="942903"/>
            </a:xfrm>
            <a:prstGeom prst="chevron">
              <a:avLst/>
            </a:prstGeom>
            <a:grpFill/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eta: Divisa 10">
              <a:extLst>
                <a:ext uri="{FF2B5EF4-FFF2-40B4-BE49-F238E27FC236}">
                  <a16:creationId xmlns:a16="http://schemas.microsoft.com/office/drawing/2014/main" id="{EC6AE5A8-E9D7-4412-AD2B-E0E1F4BD2252}"/>
                </a:ext>
              </a:extLst>
            </p:cNvPr>
            <p:cNvSpPr txBox="1"/>
            <p:nvPr/>
          </p:nvSpPr>
          <p:spPr>
            <a:xfrm>
              <a:off x="7002335" y="3733485"/>
              <a:ext cx="1414356" cy="942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63 </a:t>
              </a:r>
              <a:r>
                <a:rPr lang="pt-BR" sz="1800" b="1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a.C</a:t>
              </a:r>
              <a:endParaRPr lang="pt-BR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9D732E3-E98F-403E-8A5E-638E8F256A10}"/>
              </a:ext>
            </a:extLst>
          </p:cNvPr>
          <p:cNvGrpSpPr/>
          <p:nvPr/>
        </p:nvGrpSpPr>
        <p:grpSpPr>
          <a:xfrm>
            <a:off x="130696" y="1484784"/>
            <a:ext cx="2840071" cy="1136028"/>
            <a:chOff x="5535" y="2989386"/>
            <a:chExt cx="2840071" cy="1136028"/>
          </a:xfrm>
        </p:grpSpPr>
        <p:sp>
          <p:nvSpPr>
            <p:cNvPr id="30" name="Seta: Divisa 29">
              <a:extLst>
                <a:ext uri="{FF2B5EF4-FFF2-40B4-BE49-F238E27FC236}">
                  <a16:creationId xmlns:a16="http://schemas.microsoft.com/office/drawing/2014/main" id="{A6D2C830-B84F-44E6-BCA1-B3CBA382D453}"/>
                </a:ext>
              </a:extLst>
            </p:cNvPr>
            <p:cNvSpPr/>
            <p:nvPr/>
          </p:nvSpPr>
          <p:spPr>
            <a:xfrm>
              <a:off x="5535" y="2989386"/>
              <a:ext cx="2840071" cy="1136028"/>
            </a:xfrm>
            <a:prstGeom prst="chevron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Seta: Divisa 4">
              <a:extLst>
                <a:ext uri="{FF2B5EF4-FFF2-40B4-BE49-F238E27FC236}">
                  <a16:creationId xmlns:a16="http://schemas.microsoft.com/office/drawing/2014/main" id="{8ECA56E2-8FB3-43B6-9DB5-E37122318314}"/>
                </a:ext>
              </a:extLst>
            </p:cNvPr>
            <p:cNvSpPr txBox="1"/>
            <p:nvPr/>
          </p:nvSpPr>
          <p:spPr>
            <a:xfrm>
              <a:off x="573549" y="2989386"/>
              <a:ext cx="1704043" cy="1136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EXÍLIO DA BABILÔNIA 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9ED616F-1D84-48C1-9DBA-49CAFA0515A1}"/>
              </a:ext>
            </a:extLst>
          </p:cNvPr>
          <p:cNvGrpSpPr/>
          <p:nvPr/>
        </p:nvGrpSpPr>
        <p:grpSpPr>
          <a:xfrm>
            <a:off x="2601559" y="1581347"/>
            <a:ext cx="2357259" cy="942903"/>
            <a:chOff x="2476398" y="3085949"/>
            <a:chExt cx="2357259" cy="942903"/>
          </a:xfrm>
          <a:solidFill>
            <a:srgbClr val="44546A"/>
          </a:solidFill>
        </p:grpSpPr>
        <p:sp>
          <p:nvSpPr>
            <p:cNvPr id="28" name="Seta: Divisa 27">
              <a:extLst>
                <a:ext uri="{FF2B5EF4-FFF2-40B4-BE49-F238E27FC236}">
                  <a16:creationId xmlns:a16="http://schemas.microsoft.com/office/drawing/2014/main" id="{0E2F875D-0439-4D61-9D02-A95AB6A9437B}"/>
                </a:ext>
              </a:extLst>
            </p:cNvPr>
            <p:cNvSpPr/>
            <p:nvPr/>
          </p:nvSpPr>
          <p:spPr>
            <a:xfrm>
              <a:off x="2476398" y="3085949"/>
              <a:ext cx="2357259" cy="942903"/>
            </a:xfrm>
            <a:prstGeom prst="chevron">
              <a:avLst/>
            </a:prstGeom>
            <a:grpFill/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Seta: Divisa 6">
              <a:extLst>
                <a:ext uri="{FF2B5EF4-FFF2-40B4-BE49-F238E27FC236}">
                  <a16:creationId xmlns:a16="http://schemas.microsoft.com/office/drawing/2014/main" id="{C3DDB0ED-BFB4-44C9-BC03-B889803C1210}"/>
                </a:ext>
              </a:extLst>
            </p:cNvPr>
            <p:cNvSpPr txBox="1"/>
            <p:nvPr/>
          </p:nvSpPr>
          <p:spPr>
            <a:xfrm>
              <a:off x="2947850" y="3085949"/>
              <a:ext cx="1414356" cy="942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IMPÉRIO PERSA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(fim do exílio)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02471FEE-6ABC-4C98-888A-0E3F70B97464}"/>
              </a:ext>
            </a:extLst>
          </p:cNvPr>
          <p:cNvGrpSpPr/>
          <p:nvPr/>
        </p:nvGrpSpPr>
        <p:grpSpPr>
          <a:xfrm>
            <a:off x="4628801" y="1581347"/>
            <a:ext cx="2357259" cy="942903"/>
            <a:chOff x="4503640" y="3085949"/>
            <a:chExt cx="2357259" cy="942903"/>
          </a:xfrm>
          <a:solidFill>
            <a:srgbClr val="44546A"/>
          </a:solidFill>
        </p:grpSpPr>
        <p:sp>
          <p:nvSpPr>
            <p:cNvPr id="26" name="Seta: Divisa 25">
              <a:extLst>
                <a:ext uri="{FF2B5EF4-FFF2-40B4-BE49-F238E27FC236}">
                  <a16:creationId xmlns:a16="http://schemas.microsoft.com/office/drawing/2014/main" id="{621F30D1-FBCC-448A-897E-F7E43F20D9D3}"/>
                </a:ext>
              </a:extLst>
            </p:cNvPr>
            <p:cNvSpPr/>
            <p:nvPr/>
          </p:nvSpPr>
          <p:spPr>
            <a:xfrm>
              <a:off x="4503640" y="3085949"/>
              <a:ext cx="2357259" cy="942903"/>
            </a:xfrm>
            <a:prstGeom prst="chevron">
              <a:avLst/>
            </a:prstGeom>
            <a:grpFill/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Seta: Divisa 8">
              <a:extLst>
                <a:ext uri="{FF2B5EF4-FFF2-40B4-BE49-F238E27FC236}">
                  <a16:creationId xmlns:a16="http://schemas.microsoft.com/office/drawing/2014/main" id="{49AA778D-2B38-41E4-974C-F417945C528F}"/>
                </a:ext>
              </a:extLst>
            </p:cNvPr>
            <p:cNvSpPr txBox="1"/>
            <p:nvPr/>
          </p:nvSpPr>
          <p:spPr>
            <a:xfrm>
              <a:off x="4975092" y="3085949"/>
              <a:ext cx="1414356" cy="942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IMPÉRIO GREGO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611536F-9DED-48A4-ADB3-21EEB6645042}"/>
              </a:ext>
            </a:extLst>
          </p:cNvPr>
          <p:cNvGrpSpPr/>
          <p:nvPr/>
        </p:nvGrpSpPr>
        <p:grpSpPr>
          <a:xfrm>
            <a:off x="6656044" y="1581347"/>
            <a:ext cx="2357259" cy="942903"/>
            <a:chOff x="6530883" y="3085949"/>
            <a:chExt cx="2357259" cy="942903"/>
          </a:xfrm>
          <a:solidFill>
            <a:srgbClr val="44546A"/>
          </a:solidFill>
        </p:grpSpPr>
        <p:sp>
          <p:nvSpPr>
            <p:cNvPr id="24" name="Seta: Divisa 23">
              <a:extLst>
                <a:ext uri="{FF2B5EF4-FFF2-40B4-BE49-F238E27FC236}">
                  <a16:creationId xmlns:a16="http://schemas.microsoft.com/office/drawing/2014/main" id="{2F99517F-F9FB-453A-A29E-2F052683377F}"/>
                </a:ext>
              </a:extLst>
            </p:cNvPr>
            <p:cNvSpPr/>
            <p:nvPr/>
          </p:nvSpPr>
          <p:spPr>
            <a:xfrm>
              <a:off x="6530883" y="3085949"/>
              <a:ext cx="2357259" cy="942903"/>
            </a:xfrm>
            <a:prstGeom prst="chevron">
              <a:avLst/>
            </a:prstGeom>
            <a:grpFill/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Seta: Divisa 10">
              <a:extLst>
                <a:ext uri="{FF2B5EF4-FFF2-40B4-BE49-F238E27FC236}">
                  <a16:creationId xmlns:a16="http://schemas.microsoft.com/office/drawing/2014/main" id="{2F6F2AF9-58BD-4D6E-91A8-F0FB8FC2FD11}"/>
                </a:ext>
              </a:extLst>
            </p:cNvPr>
            <p:cNvSpPr txBox="1"/>
            <p:nvPr/>
          </p:nvSpPr>
          <p:spPr>
            <a:xfrm>
              <a:off x="7002335" y="3085949"/>
              <a:ext cx="1414356" cy="942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IMPÉRIO ROMANO</a:t>
              </a:r>
            </a:p>
          </p:txBody>
        </p:sp>
      </p:grpSp>
      <p:sp>
        <p:nvSpPr>
          <p:cNvPr id="5" name="Elipse 4">
            <a:extLst>
              <a:ext uri="{FF2B5EF4-FFF2-40B4-BE49-F238E27FC236}">
                <a16:creationId xmlns:a16="http://schemas.microsoft.com/office/drawing/2014/main" id="{18D0FC67-9A61-4CAE-9FA0-4AA82DAA69BB}"/>
              </a:ext>
            </a:extLst>
          </p:cNvPr>
          <p:cNvSpPr/>
          <p:nvPr/>
        </p:nvSpPr>
        <p:spPr>
          <a:xfrm>
            <a:off x="4823913" y="1273526"/>
            <a:ext cx="3933604" cy="3060225"/>
          </a:xfrm>
          <a:prstGeom prst="ellipse">
            <a:avLst/>
          </a:prstGeom>
          <a:noFill/>
          <a:ln w="136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0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algn="l"/>
            <a:r>
              <a:rPr lang="pt-BR" b="1" dirty="0"/>
              <a:t>Intertestamentário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1A4FBDE-4CEF-4B71-A029-2A4971E62981}"/>
              </a:ext>
            </a:extLst>
          </p:cNvPr>
          <p:cNvSpPr/>
          <p:nvPr/>
        </p:nvSpPr>
        <p:spPr>
          <a:xfrm>
            <a:off x="457200" y="899592"/>
            <a:ext cx="452540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GREGO (333-63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a.C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07751CA-827A-448C-BAA1-0320C4AB7B1A}"/>
              </a:ext>
            </a:extLst>
          </p:cNvPr>
          <p:cNvCxnSpPr/>
          <p:nvPr/>
        </p:nvCxnSpPr>
        <p:spPr>
          <a:xfrm>
            <a:off x="457200" y="764704"/>
            <a:ext cx="5194920" cy="0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Resultado de imagem para alexandre o grande">
            <a:extLst>
              <a:ext uri="{FF2B5EF4-FFF2-40B4-BE49-F238E27FC236}">
                <a16:creationId xmlns:a16="http://schemas.microsoft.com/office/drawing/2014/main" id="{15D5131F-23F0-4D13-8EA2-1BC023181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8663" y="930533"/>
            <a:ext cx="5292080" cy="57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Retângulo 2047">
            <a:extLst>
              <a:ext uri="{FF2B5EF4-FFF2-40B4-BE49-F238E27FC236}">
                <a16:creationId xmlns:a16="http://schemas.microsoft.com/office/drawing/2014/main" id="{1B87A65C-298A-41B8-9006-21F9F79D59E4}"/>
              </a:ext>
            </a:extLst>
          </p:cNvPr>
          <p:cNvSpPr/>
          <p:nvPr/>
        </p:nvSpPr>
        <p:spPr>
          <a:xfrm>
            <a:off x="768660" y="197092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solidFill>
                  <a:srgbClr val="444444"/>
                </a:solidFill>
                <a:latin typeface="Arial" panose="020B0604020202020204" pitchFamily="34" charset="0"/>
              </a:rPr>
              <a:t>Em 331, Alexandre se dedicou a libertar algumas cidades gregas do domínio da Pérsia. Seu sucesso militar foi tão grande que considerou-se capaz de enfrentar a própria capital do império. E assim conquistou a Pérsia.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203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1">
            <a:extLst>
              <a:ext uri="{FF2B5EF4-FFF2-40B4-BE49-F238E27FC236}">
                <a16:creationId xmlns:a16="http://schemas.microsoft.com/office/drawing/2014/main" id="{6CA6DE33-0112-4BD4-92AF-F4647AFBEB85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1724025"/>
            <a:ext cx="7572375" cy="3395663"/>
            <a:chOff x="785812" y="2162969"/>
            <a:chExt cx="7572376" cy="3395343"/>
          </a:xfrm>
        </p:grpSpPr>
        <p:sp>
          <p:nvSpPr>
            <p:cNvPr id="10" name="Retângulo 5">
              <a:extLst>
                <a:ext uri="{FF2B5EF4-FFF2-40B4-BE49-F238E27FC236}">
                  <a16:creationId xmlns:a16="http://schemas.microsoft.com/office/drawing/2014/main" id="{06560733-6DA0-40D3-A87C-B5EE96836CE5}"/>
                </a:ext>
              </a:extLst>
            </p:cNvPr>
            <p:cNvSpPr/>
            <p:nvPr/>
          </p:nvSpPr>
          <p:spPr bwMode="auto">
            <a:xfrm>
              <a:off x="1500187" y="2162969"/>
              <a:ext cx="6858001" cy="64287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CaixaDeTexto 11">
              <a:extLst>
                <a:ext uri="{FF2B5EF4-FFF2-40B4-BE49-F238E27FC236}">
                  <a16:creationId xmlns:a16="http://schemas.microsoft.com/office/drawing/2014/main" id="{0ED3B91F-D656-42D4-8806-A168AF752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499" y="2162969"/>
              <a:ext cx="5500689" cy="64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Aplicação</a:t>
              </a:r>
            </a:p>
          </p:txBody>
        </p:sp>
        <p:sp>
          <p:nvSpPr>
            <p:cNvPr id="12" name="CaixaDeTexto 7">
              <a:extLst>
                <a:ext uri="{FF2B5EF4-FFF2-40B4-BE49-F238E27FC236}">
                  <a16:creationId xmlns:a16="http://schemas.microsoft.com/office/drawing/2014/main" id="{6DDEA6B0-56E4-430C-AFF2-A414E8F73F29}"/>
                </a:ext>
              </a:extLst>
            </p:cNvPr>
            <p:cNvSpPr txBox="1"/>
            <p:nvPr/>
          </p:nvSpPr>
          <p:spPr bwMode="auto">
            <a:xfrm>
              <a:off x="1500187" y="2880451"/>
              <a:ext cx="6858001" cy="224655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pt-BR" sz="2800" dirty="0"/>
                <a:t>“O fato de Deus está em silêncio não significa que Ele não esteja trabalhando para concretizar os seus planos. Todas as coisas cooperam para a glória de Deus, segundo os seus propósitos  soberanos”</a:t>
              </a:r>
            </a:p>
          </p:txBody>
        </p:sp>
        <p:sp>
          <p:nvSpPr>
            <p:cNvPr id="13" name="Retângulo 8">
              <a:extLst>
                <a:ext uri="{FF2B5EF4-FFF2-40B4-BE49-F238E27FC236}">
                  <a16:creationId xmlns:a16="http://schemas.microsoft.com/office/drawing/2014/main" id="{D210DFF4-7AAA-453A-AE0D-D60FC2A42E67}"/>
                </a:ext>
              </a:extLst>
            </p:cNvPr>
            <p:cNvSpPr/>
            <p:nvPr/>
          </p:nvSpPr>
          <p:spPr bwMode="auto">
            <a:xfrm rot="5400000">
              <a:off x="-231650" y="3897913"/>
              <a:ext cx="2677861" cy="6429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4" name="Elipse 9">
              <a:extLst>
                <a:ext uri="{FF2B5EF4-FFF2-40B4-BE49-F238E27FC236}">
                  <a16:creationId xmlns:a16="http://schemas.microsoft.com/office/drawing/2014/main" id="{AFA4F5B6-8BA4-42DE-B9DA-48B4CADA975B}"/>
                </a:ext>
              </a:extLst>
            </p:cNvPr>
            <p:cNvSpPr/>
            <p:nvPr/>
          </p:nvSpPr>
          <p:spPr bwMode="auto">
            <a:xfrm>
              <a:off x="928687" y="4164618"/>
              <a:ext cx="357187" cy="3587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5" name="Trapezóide 8">
              <a:extLst>
                <a:ext uri="{FF2B5EF4-FFF2-40B4-BE49-F238E27FC236}">
                  <a16:creationId xmlns:a16="http://schemas.microsoft.com/office/drawing/2014/main" id="{FC5D5D09-56E9-4871-B08D-289B1D2CE271}"/>
                </a:ext>
              </a:extLst>
            </p:cNvPr>
            <p:cNvSpPr/>
            <p:nvPr/>
          </p:nvSpPr>
          <p:spPr bwMode="auto">
            <a:xfrm flipV="1">
              <a:off x="928687" y="2880451"/>
              <a:ext cx="357187" cy="1212736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198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algn="l"/>
            <a:r>
              <a:rPr lang="pt-BR" b="1" dirty="0"/>
              <a:t>Intertestamentário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1A4FBDE-4CEF-4B71-A029-2A4971E62981}"/>
              </a:ext>
            </a:extLst>
          </p:cNvPr>
          <p:cNvSpPr/>
          <p:nvPr/>
        </p:nvSpPr>
        <p:spPr>
          <a:xfrm>
            <a:off x="457200" y="899592"/>
            <a:ext cx="452540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GREGO (333-63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a.C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07751CA-827A-448C-BAA1-0320C4AB7B1A}"/>
              </a:ext>
            </a:extLst>
          </p:cNvPr>
          <p:cNvCxnSpPr/>
          <p:nvPr/>
        </p:nvCxnSpPr>
        <p:spPr>
          <a:xfrm>
            <a:off x="457200" y="764704"/>
            <a:ext cx="5194920" cy="0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4.bp.blogspot.com/-m1MI-1WMLn4/Vdy4DDOvQvI/AAAAAAAAAG0/C6jzU25juIM/s1600/Gr%25C3%25A9cia%2Bdividida.jpg">
            <a:extLst>
              <a:ext uri="{FF2B5EF4-FFF2-40B4-BE49-F238E27FC236}">
                <a16:creationId xmlns:a16="http://schemas.microsoft.com/office/drawing/2014/main" id="{DA1654EC-CE54-4F69-BB04-18DF88ABF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5" y="1547456"/>
            <a:ext cx="8633640" cy="47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3FFBACB-BE9F-4AEF-A442-0985B8AA1093}"/>
              </a:ext>
            </a:extLst>
          </p:cNvPr>
          <p:cNvGrpSpPr/>
          <p:nvPr/>
        </p:nvGrpSpPr>
        <p:grpSpPr>
          <a:xfrm>
            <a:off x="3419872" y="5013176"/>
            <a:ext cx="3189794" cy="720080"/>
            <a:chOff x="3419872" y="5013176"/>
            <a:chExt cx="3189794" cy="720080"/>
          </a:xfrm>
        </p:grpSpPr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id="{1BD37AE0-7D58-4BE2-B6A5-3A0192D95D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9872" y="5013176"/>
              <a:ext cx="1284434" cy="549396"/>
            </a:xfrm>
            <a:prstGeom prst="straightConnector1">
              <a:avLst/>
            </a:prstGeom>
            <a:ln w="698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A1EA437A-3E57-4D1B-8F01-FDECF3F3EED2}"/>
                </a:ext>
              </a:extLst>
            </p:cNvPr>
            <p:cNvSpPr txBox="1"/>
            <p:nvPr/>
          </p:nvSpPr>
          <p:spPr>
            <a:xfrm>
              <a:off x="4716016" y="5363924"/>
              <a:ext cx="1893650" cy="369332"/>
            </a:xfrm>
            <a:prstGeom prst="rect">
              <a:avLst/>
            </a:prstGeom>
            <a:noFill/>
            <a:ln>
              <a:solidFill>
                <a:schemeClr val="dk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Jerusalém</a:t>
              </a:r>
              <a:r>
                <a:rPr lang="pt-BR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7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A4D29ACF-9EA2-4B21-A9BB-1D4D13CB6309}" vid="{D784696E-5B93-49B9-B671-FA3FB51F2F6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1546</TotalTime>
  <Words>2190</Words>
  <Application>Microsoft Office PowerPoint</Application>
  <PresentationFormat>Apresentação na tela (4:3)</PresentationFormat>
  <Paragraphs>297</Paragraphs>
  <Slides>37</Slides>
  <Notes>30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Tema1</vt:lpstr>
      <vt:lpstr>Apresentação do PowerPoint</vt:lpstr>
      <vt:lpstr>Lição 1</vt:lpstr>
      <vt:lpstr>Alvo da lição</vt:lpstr>
      <vt:lpstr>Introdução</vt:lpstr>
      <vt:lpstr>Introdução</vt:lpstr>
      <vt:lpstr>Intertestamentário</vt:lpstr>
      <vt:lpstr>Intertestamentário</vt:lpstr>
      <vt:lpstr>Apresentação do PowerPoint</vt:lpstr>
      <vt:lpstr>Intertestamentário</vt:lpstr>
      <vt:lpstr>Intertestamentário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</vt:lpstr>
      <vt:lpstr>1. A Escritura judaica </vt:lpstr>
      <vt:lpstr>1. A Escritura judaica </vt:lpstr>
      <vt:lpstr>Apresentação do PowerPoint</vt:lpstr>
      <vt:lpstr>Apresentação do PowerPoint</vt:lpstr>
      <vt:lpstr>Apresentação do PowerPoint</vt:lpstr>
      <vt:lpstr>1. A Escritura judaica </vt:lpstr>
      <vt:lpstr>1. A Escritura judaica </vt:lpstr>
      <vt:lpstr>Apresentação do PowerPoint</vt:lpstr>
      <vt:lpstr>2. A teologia judaica</vt:lpstr>
      <vt:lpstr>2. A teologia judaica</vt:lpstr>
      <vt:lpstr>2. A teologia judaica</vt:lpstr>
      <vt:lpstr>Apresentação do PowerPoint</vt:lpstr>
      <vt:lpstr>3. A igreja judaica</vt:lpstr>
      <vt:lpstr>Apresentação do PowerPoint</vt:lpstr>
      <vt:lpstr>Apresentação do PowerPoint</vt:lpstr>
      <vt:lpstr>Conclusão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editorial</dc:creator>
  <cp:lastModifiedBy>Atila Bezerra</cp:lastModifiedBy>
  <cp:revision>23</cp:revision>
  <dcterms:created xsi:type="dcterms:W3CDTF">2014-06-26T13:40:50Z</dcterms:created>
  <dcterms:modified xsi:type="dcterms:W3CDTF">2018-09-06T01:57:47Z</dcterms:modified>
</cp:coreProperties>
</file>